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7"/>
  </p:notesMasterIdLst>
  <p:sldIdLst>
    <p:sldId id="272" r:id="rId2"/>
    <p:sldId id="273" r:id="rId3"/>
    <p:sldId id="274" r:id="rId4"/>
    <p:sldId id="275" r:id="rId5"/>
    <p:sldId id="276" r:id="rId6"/>
    <p:sldId id="277" r:id="rId7"/>
    <p:sldId id="285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70" r:id="rId16"/>
  </p:sldIdLst>
  <p:sldSz cx="9144000" cy="6858000" type="screen4x3"/>
  <p:notesSz cx="6858000" cy="9144000"/>
  <p:embeddedFontLst>
    <p:embeddedFont>
      <p:font typeface="나눔명조" panose="020B0600000101010101" charset="-127"/>
      <p:regular r:id="rId18"/>
      <p:bold r:id="rId19"/>
    </p:embeddedFont>
    <p:embeddedFont>
      <p:font typeface="나눔고딕" panose="020B0600000101010101" charset="-127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B5C"/>
    <a:srgbClr val="3972B2"/>
    <a:srgbClr val="2587A7"/>
    <a:srgbClr val="FFA12D"/>
    <a:srgbClr val="333333"/>
    <a:srgbClr val="00649B"/>
    <a:srgbClr val="BCEAF3"/>
    <a:srgbClr val="0089BA"/>
    <a:srgbClr val="0E75AB"/>
    <a:srgbClr val="2E75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4" autoAdjust="0"/>
    <p:restoredTop sz="92421" autoAdjust="0"/>
  </p:normalViewPr>
  <p:slideViewPr>
    <p:cSldViewPr>
      <p:cViewPr varScale="1">
        <p:scale>
          <a:sx n="112" d="100"/>
          <a:sy n="112" d="100"/>
        </p:scale>
        <p:origin x="-109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-156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tiff>
</file>

<file path=ppt/media/image10.tiff>
</file>

<file path=ppt/media/image11.png>
</file>

<file path=ppt/media/image12.tiff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3F2FA-8781-47C7-B452-7C519A02B941}" type="datetimeFigureOut">
              <a:rPr lang="ko-KR" altLang="en-US" smtClean="0"/>
              <a:pPr/>
              <a:t>2015-06-29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6E107-65AC-4A00-ADEB-3885E14FC7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73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FA92A4-CDC8-4E8D-88BE-513E82899E7F}" type="slidenum">
              <a:rPr lang="ko-KR" altLang="en-US" smtClean="0">
                <a:ea typeface="굴림" charset="-127"/>
              </a:rPr>
              <a:pPr/>
              <a:t>15</a:t>
            </a:fld>
            <a:endParaRPr lang="en-US" altLang="ko-KR" smtClean="0">
              <a:ea typeface="굴림" charset="-127"/>
            </a:endParaRPr>
          </a:p>
        </p:txBody>
      </p:sp>
      <p:sp>
        <p:nvSpPr>
          <p:cNvPr id="12291" name="Rectangle 7"/>
          <p:cNvSpPr txBox="1">
            <a:spLocks noGrp="1" noChangeArrowheads="1"/>
          </p:cNvSpPr>
          <p:nvPr/>
        </p:nvSpPr>
        <p:spPr bwMode="auto">
          <a:xfrm>
            <a:off x="3886308" y="8686429"/>
            <a:ext cx="2971692" cy="457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17610FDB-3144-4098-901C-666A910DEDCA}" type="slidenum">
              <a:rPr lang="ko-KR" altLang="en-US" sz="1200">
                <a:ea typeface="굴림" charset="-127"/>
              </a:rPr>
              <a:pPr algn="r"/>
              <a:t>15</a:t>
            </a:fld>
            <a:endParaRPr lang="en-US" altLang="ko-KR" sz="1200">
              <a:ea typeface="굴림" charset="-127"/>
            </a:endParaRPr>
          </a:p>
        </p:txBody>
      </p:sp>
      <p:sp>
        <p:nvSpPr>
          <p:cNvPr id="1229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4213"/>
            <a:ext cx="4573588" cy="3430587"/>
          </a:xfrm>
          <a:ln/>
        </p:spPr>
      </p:sp>
      <p:sp>
        <p:nvSpPr>
          <p:cNvPr id="1229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616" y="4343215"/>
            <a:ext cx="5028769" cy="4116651"/>
          </a:xfrm>
          <a:noFill/>
          <a:ln/>
        </p:spPr>
        <p:txBody>
          <a:bodyPr/>
          <a:lstStyle/>
          <a:p>
            <a:pPr eaLnBrk="1" hangingPunct="1"/>
            <a:endParaRPr lang="ko-KR" altLang="en-US" smtClean="0">
              <a:ea typeface="굴림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323528" y="332656"/>
            <a:ext cx="8496944" cy="4779959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1700808"/>
            <a:ext cx="8031428" cy="553998"/>
          </a:xfrm>
        </p:spPr>
        <p:txBody>
          <a:bodyPr anchor="b" anchorCtr="0"/>
          <a:lstStyle>
            <a:lvl1pPr algn="r"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1063" y="2776622"/>
            <a:ext cx="7690116" cy="360099"/>
          </a:xfrm>
          <a:noFill/>
          <a:ln>
            <a:noFill/>
          </a:ln>
          <a:effectLst/>
        </p:spPr>
        <p:txBody>
          <a:bodyPr/>
          <a:lstStyle>
            <a:lvl1pPr marL="0" indent="0" algn="r">
              <a:lnSpc>
                <a:spcPct val="130000"/>
              </a:lnSpc>
              <a:spcBef>
                <a:spcPts val="0"/>
              </a:spcBef>
              <a:buNone/>
              <a:defRPr sz="1800" baseline="0">
                <a:solidFill>
                  <a:schemeClr val="tx1"/>
                </a:solidFill>
                <a:effectLst/>
                <a:latin typeface="나눔명조" pitchFamily="18" charset="-127"/>
                <a:ea typeface="나눔명조" pitchFamily="18" charset="-127"/>
              </a:defRPr>
            </a:lvl1pPr>
            <a:lvl2pPr marL="457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 smtClean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단원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323528" y="1446515"/>
            <a:ext cx="8496944" cy="1008111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28DC7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749" y="1697272"/>
            <a:ext cx="8031428" cy="503635"/>
          </a:xfrm>
        </p:spPr>
        <p:txBody>
          <a:bodyPr anchor="b" anchorCtr="0"/>
          <a:lstStyle>
            <a:lvl1pPr algn="ctr">
              <a:lnSpc>
                <a:spcPct val="90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6" name="텍스트 개체 틀 2"/>
          <p:cNvSpPr>
            <a:spLocks noGrp="1"/>
          </p:cNvSpPr>
          <p:nvPr>
            <p:ph type="body" idx="1"/>
          </p:nvPr>
        </p:nvSpPr>
        <p:spPr>
          <a:xfrm>
            <a:off x="899592" y="2929529"/>
            <a:ext cx="7416824" cy="2083647"/>
          </a:xfrm>
          <a:noFill/>
          <a:ln>
            <a:noFill/>
          </a:ln>
        </p:spPr>
        <p:txBody>
          <a:bodyPr/>
          <a:lstStyle>
            <a:lvl1pPr>
              <a:lnSpc>
                <a:spcPct val="150000"/>
              </a:lnSpc>
              <a:defRPr sz="20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1pPr>
            <a:lvl2pPr>
              <a:lnSpc>
                <a:spcPct val="150000"/>
              </a:lnSpc>
              <a:defRPr sz="18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2pPr>
            <a:lvl3pPr>
              <a:lnSpc>
                <a:spcPct val="150000"/>
              </a:lnSpc>
              <a:defRPr sz="16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3pPr>
            <a:lvl4pPr>
              <a:lnSpc>
                <a:spcPct val="150000"/>
              </a:lnSpc>
              <a:defRPr sz="14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4pPr>
            <a:lvl5pPr>
              <a:lnSpc>
                <a:spcPct val="150000"/>
              </a:lnSpc>
              <a:defRPr sz="1100">
                <a:solidFill>
                  <a:srgbClr val="1D314E"/>
                </a:solidFill>
                <a:latin typeface="나눔명조" pitchFamily="18" charset="-127"/>
                <a:ea typeface="나눔명조" pitchFamily="18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FFCB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582488" y="621648"/>
            <a:ext cx="8382000" cy="39498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빈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582488" y="630786"/>
            <a:ext cx="8382000" cy="39498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sz="2800">
                <a:solidFill>
                  <a:srgbClr val="3972B2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49707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397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89BA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0480" y="630786"/>
            <a:ext cx="8382000" cy="387798"/>
          </a:xfr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599646"/>
            <a:ext cx="8064896" cy="4565658"/>
          </a:xfrm>
          <a:noFill/>
          <a:ln>
            <a:noFill/>
          </a:ln>
        </p:spPr>
        <p:txBody>
          <a:bodyPr/>
          <a:lstStyle>
            <a:lvl1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solidFill>
                  <a:srgbClr val="1D314E"/>
                </a:solidFill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BDD28E0-6CFA-4336-9833-95F4AA2980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572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EDE7B8F-DEDB-4942-838C-C31E833B84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14246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9833" y="398823"/>
            <a:ext cx="8382000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865" y="1428733"/>
            <a:ext cx="7884575" cy="46368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 vert="horz" wrap="square" lIns="0" tIns="0" rIns="0" bIns="0" rtlCol="0">
            <a:sp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둘째 수준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셋째 수준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넷째 수준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 smtClean="0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3D3C3E"/>
                </a:solidFill>
              </a:defRPr>
            </a:lvl1pPr>
          </a:lstStyle>
          <a:p>
            <a:fld id="{0BDD28E0-6CFA-4336-9833-95F4AA2980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8" r:id="rId4"/>
    <p:sldLayoutId id="2147483667" r:id="rId5"/>
    <p:sldLayoutId id="2147483669" r:id="rId6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281" rtl="0" eaLnBrk="1" latinLnBrk="1" hangingPunct="1">
        <a:lnSpc>
          <a:spcPct val="90000"/>
        </a:lnSpc>
        <a:spcBef>
          <a:spcPct val="0"/>
        </a:spcBef>
        <a:buNone/>
        <a:defRPr lang="en-US" sz="4400" b="1" kern="1200" cap="none" spc="-125" baseline="0" dirty="0" smtClean="0">
          <a:ln w="3175">
            <a:noFill/>
          </a:ln>
          <a:solidFill>
            <a:srgbClr val="1D314E"/>
          </a:solidFill>
          <a:effectLst/>
          <a:latin typeface="나눔명조" pitchFamily="18" charset="-127"/>
          <a:ea typeface="나눔명조" pitchFamily="18" charset="-127"/>
          <a:cs typeface="Arial" charset="0"/>
        </a:defRPr>
      </a:lvl1pPr>
    </p:titleStyle>
    <p:bodyStyle>
      <a:lvl1pPr marL="289682" indent="-28968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2000" b="1" kern="1200" baseline="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1pPr>
      <a:lvl2pPr marL="519839" indent="-230157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8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2pPr>
      <a:lvl3pPr marL="712961" indent="-19312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600" kern="1200" baseline="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3pPr>
      <a:lvl4pPr marL="955022" indent="-242062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4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4pPr>
      <a:lvl5pPr marL="1185178" indent="-230157" algn="l" defTabSz="914281" rtl="0" eaLnBrk="1" latinLnBrk="1" hangingPunct="1">
        <a:lnSpc>
          <a:spcPct val="100000"/>
        </a:lnSpc>
        <a:spcBef>
          <a:spcPct val="20000"/>
        </a:spcBef>
        <a:buFont typeface="Arial" pitchFamily="34" charset="0"/>
        <a:buNone/>
        <a:defRPr sz="1100" kern="1200">
          <a:solidFill>
            <a:srgbClr val="3D3C3E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273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13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55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96" indent="-228570" algn="l" defTabSz="914281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0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1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21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62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04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43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84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25" algn="l" defTabSz="91428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/>
              <a:t>첫째마당 </a:t>
            </a:r>
            <a:r>
              <a:rPr lang="en-US" altLang="ko-KR"/>
              <a:t>HTML5</a:t>
            </a:r>
            <a:r>
              <a:rPr lang="ko-KR" altLang="en-US"/>
              <a:t>와 </a:t>
            </a:r>
            <a:r>
              <a:rPr lang="en-US" altLang="ko-KR"/>
              <a:t>CSS3 </a:t>
            </a:r>
            <a:r>
              <a:rPr lang="ko-KR" altLang="en-US"/>
              <a:t>기본기 익히기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251520" y="6309320"/>
            <a:ext cx="2049279" cy="3724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000" lvl="1">
              <a:lnSpc>
                <a:spcPct val="13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smtClean="0">
                <a:solidFill>
                  <a:schemeClr val="bg1"/>
                </a:solidFill>
              </a:rPr>
              <a:t>저작권</a:t>
            </a:r>
            <a:r>
              <a:rPr lang="en-US" altLang="ko-KR" sz="1400" dirty="0" smtClean="0">
                <a:solidFill>
                  <a:schemeClr val="bg1"/>
                </a:solidFill>
              </a:rPr>
              <a:t>: </a:t>
            </a:r>
            <a:r>
              <a:rPr lang="en-US" altLang="ko-KR" sz="1400" dirty="0">
                <a:solidFill>
                  <a:schemeClr val="bg1"/>
                </a:solidFill>
              </a:rPr>
              <a:t>HMAPS.net</a:t>
            </a:r>
            <a:endParaRPr lang="ko-KR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26264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[</a:t>
            </a:r>
            <a:r>
              <a:rPr lang="ko-KR" altLang="en-US"/>
              <a:t>따라해 보세요 </a:t>
            </a:r>
            <a:r>
              <a:rPr lang="en-US" altLang="ko-KR"/>
              <a:t>: </a:t>
            </a:r>
            <a:r>
              <a:rPr lang="ko-KR" altLang="en-US"/>
              <a:t>시작</a:t>
            </a:r>
            <a:r>
              <a:rPr lang="en-US" altLang="ko-KR"/>
              <a:t>] </a:t>
            </a:r>
            <a:r>
              <a:rPr lang="ko-KR" altLang="en-US"/>
              <a:t>단위 실습</a:t>
            </a:r>
            <a:r>
              <a:rPr lang="en-US" altLang="ko-KR"/>
              <a:t>(ex06-04)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295636" y="1698322"/>
            <a:ext cx="6552728" cy="4270362"/>
            <a:chOff x="1043608" y="1698322"/>
            <a:chExt cx="6552728" cy="4270362"/>
          </a:xfrm>
        </p:grpSpPr>
        <p:pic>
          <p:nvPicPr>
            <p:cNvPr id="4098" name="Picture 2" descr="C:\Users\andrew\Google 드라이브\04.개인Biz\09.웹앱개정\03장_08장\m06-06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608" y="1698322"/>
              <a:ext cx="3384376" cy="42623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3" descr="C:\Users\andrew\Google 드라이브\04.개인Biz\09.웹앱개정\03장_08장\m06-07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040" y="1705811"/>
              <a:ext cx="2664296" cy="4262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1203772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04. BOX(</a:t>
            </a:r>
            <a:r>
              <a:rPr lang="ko-KR" altLang="en-US"/>
              <a:t>상자</a:t>
            </a:r>
            <a:r>
              <a:rPr lang="en-US" altLang="ko-KR"/>
              <a:t>) </a:t>
            </a:r>
            <a:r>
              <a:rPr lang="ko-KR" altLang="en-US"/>
              <a:t>모델을 이용한 위치잡기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① </a:t>
            </a:r>
            <a:r>
              <a:rPr lang="en-US" altLang="ko-KR"/>
              <a:t>Box(</a:t>
            </a:r>
            <a:r>
              <a:rPr lang="ko-KR" altLang="en-US"/>
              <a:t>상자</a:t>
            </a:r>
            <a:r>
              <a:rPr lang="en-US" altLang="ko-KR"/>
              <a:t>)</a:t>
            </a:r>
            <a:r>
              <a:rPr lang="ko-KR" altLang="en-US"/>
              <a:t>모델이란 모든 엘리먼트를 하나의 사각형 영역으로 간주해서 공간을 배치하는 개념</a:t>
            </a:r>
          </a:p>
          <a:p>
            <a:pPr lvl="0"/>
            <a:r>
              <a:rPr lang="ko-KR" altLang="en-US"/>
              <a:t>② </a:t>
            </a:r>
            <a:r>
              <a:rPr lang="en-US" altLang="ko-KR"/>
              <a:t>margin(</a:t>
            </a:r>
            <a:r>
              <a:rPr lang="ko-KR" altLang="en-US"/>
              <a:t>바깥쪽 여백</a:t>
            </a:r>
            <a:r>
              <a:rPr lang="en-US" altLang="ko-KR"/>
              <a:t>), border(</a:t>
            </a:r>
            <a:r>
              <a:rPr lang="ko-KR" altLang="en-US"/>
              <a:t>경계선</a:t>
            </a:r>
            <a:r>
              <a:rPr lang="en-US" altLang="ko-KR"/>
              <a:t>), padding(</a:t>
            </a:r>
            <a:r>
              <a:rPr lang="ko-KR" altLang="en-US"/>
              <a:t>안쪽 여백</a:t>
            </a:r>
            <a:r>
              <a:rPr lang="en-US" altLang="ko-KR"/>
              <a:t>), </a:t>
            </a:r>
            <a:r>
              <a:rPr lang="ko-KR" altLang="en-US"/>
              <a:t>콘텐츠로 구성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217" name="_x95431064" descr="p1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160" y="2996952"/>
            <a:ext cx="4325681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41" name="_x95431064" descr="p1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274" y="319199"/>
            <a:ext cx="3825453" cy="1597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081099"/>
              </p:ext>
            </p:extLst>
          </p:nvPr>
        </p:nvGraphicFramePr>
        <p:xfrm>
          <a:off x="1250560" y="2420888"/>
          <a:ext cx="6642880" cy="3600399"/>
        </p:xfrm>
        <a:graphic>
          <a:graphicData uri="http://schemas.openxmlformats.org/drawingml/2006/table">
            <a:tbl>
              <a:tblPr/>
              <a:tblGrid>
                <a:gridCol w="1977157"/>
                <a:gridCol w="4665723"/>
              </a:tblGrid>
              <a:tr h="42418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Box(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상자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)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모델의 요소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7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</a:rPr>
                        <a:t>특징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72B2"/>
                    </a:solidFill>
                  </a:tcPr>
                </a:tc>
              </a:tr>
              <a:tr h="7940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Margin(</a:t>
                      </a:r>
                      <a:r>
                        <a:rPr lang="ko-KR" alt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바깥쪽 여백</a:t>
                      </a:r>
                      <a:r>
                        <a:rPr lang="en-US" altLang="ko-KR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sz="140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border(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경계선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주변을 빈 공간으로 만들어 줍니다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어떤 색상에도 영향을 받지 않으며 항상 투명합니다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endParaRPr lang="ko-KR" altLang="en-US" sz="140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40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border(</a:t>
                      </a:r>
                      <a:r>
                        <a:rPr lang="ko-KR" alt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경계선</a:t>
                      </a:r>
                      <a:r>
                        <a:rPr lang="en-US" altLang="ko-KR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sz="140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padding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과 </a:t>
                      </a:r>
                      <a:r>
                        <a:rPr lang="ko-KR" altLang="en-US" sz="1400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콘텐츠의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 주변을 감싸서 경계를 표시합니다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직접 경계선의 색상을 지정할 수 있습니다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endParaRPr lang="ko-KR" altLang="en-US" sz="140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3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padding(</a:t>
                      </a:r>
                      <a:r>
                        <a:rPr lang="ko-KR" alt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안쪽 여백</a:t>
                      </a:r>
                      <a:r>
                        <a:rPr lang="en-US" altLang="ko-KR" sz="140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)</a:t>
                      </a:r>
                      <a:endParaRPr lang="ko-KR" altLang="en-US" sz="140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콘텐츠와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border(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경계선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사이를 빈 공간으로 만들어 줍니다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Box(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사각형영역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)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은 배경색상이 지정되면 영향을 받아 표시됩니다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40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418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콘텐츠</a:t>
                      </a:r>
                      <a:endParaRPr lang="ko-KR" altLang="en-US" sz="140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엘리먼트</a:t>
                      </a:r>
                      <a:r>
                        <a:rPr lang="ko-KR" altLang="en-US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 사이에 있는 텍스트나 이미지가 표시됩니다</a:t>
                      </a:r>
                      <a:r>
                        <a:rPr lang="en-US" altLang="ko-KR" sz="1400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40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937091" y="1844822"/>
            <a:ext cx="52698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margin(</a:t>
            </a:r>
            <a:r>
              <a:rPr lang="ko-KR" altLang="en-US" sz="1400" dirty="0">
                <a:solidFill>
                  <a:schemeClr val="bg1"/>
                </a:solidFill>
              </a:rPr>
              <a:t>바깥쪽 여백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을 통해서 </a:t>
            </a:r>
            <a:r>
              <a:rPr lang="en-US" altLang="ko-KR" sz="1400" dirty="0">
                <a:solidFill>
                  <a:schemeClr val="bg1"/>
                </a:solidFill>
              </a:rPr>
              <a:t>2</a:t>
            </a:r>
            <a:r>
              <a:rPr lang="ko-KR" altLang="en-US" sz="1400" dirty="0">
                <a:solidFill>
                  <a:schemeClr val="bg1"/>
                </a:solidFill>
              </a:rPr>
              <a:t>개의 </a:t>
            </a:r>
            <a:r>
              <a:rPr lang="ko-KR" altLang="en-US" sz="1400" dirty="0" err="1">
                <a:solidFill>
                  <a:schemeClr val="bg1"/>
                </a:solidFill>
              </a:rPr>
              <a:t>엘리먼트가</a:t>
            </a:r>
            <a:r>
              <a:rPr lang="ko-KR" altLang="en-US" sz="1400" dirty="0">
                <a:solidFill>
                  <a:schemeClr val="bg1"/>
                </a:solidFill>
              </a:rPr>
              <a:t> 놓인 모습</a:t>
            </a:r>
          </a:p>
        </p:txBody>
      </p:sp>
    </p:spTree>
    <p:extLst>
      <p:ext uri="{BB962C8B-B14F-4D97-AF65-F5344CB8AC3E}">
        <p14:creationId xmlns:p14="http://schemas.microsoft.com/office/powerpoint/2010/main" val="1899457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286000" y="404664"/>
            <a:ext cx="4572000" cy="1600438"/>
          </a:xfrm>
          <a:prstGeom prst="rect">
            <a:avLst/>
          </a:prstGeom>
          <a:solidFill>
            <a:srgbClr val="3972B2"/>
          </a:solidFill>
        </p:spPr>
        <p:txBody>
          <a:bodyPr>
            <a:spAutoFit/>
          </a:bodyPr>
          <a:lstStyle/>
          <a:p>
            <a:pPr algn="ctr"/>
            <a:endParaRPr lang="en-US" altLang="ko-KR" sz="1400" b="1" dirty="0" smtClean="0"/>
          </a:p>
          <a:p>
            <a:pPr algn="ctr"/>
            <a:r>
              <a:rPr lang="en-US" altLang="ko-KR" sz="1400" b="1" dirty="0" smtClean="0">
                <a:solidFill>
                  <a:srgbClr val="FFCB5C"/>
                </a:solidFill>
              </a:rPr>
              <a:t>p </a:t>
            </a:r>
            <a:r>
              <a:rPr lang="ko-KR" altLang="en-US" sz="1400" b="1" dirty="0" err="1">
                <a:solidFill>
                  <a:srgbClr val="FFCB5C"/>
                </a:solidFill>
              </a:rPr>
              <a:t>엘리먼트</a:t>
            </a:r>
            <a:r>
              <a:rPr lang="ko-KR" altLang="en-US" sz="1400" b="1" dirty="0">
                <a:solidFill>
                  <a:srgbClr val="FFCB5C"/>
                </a:solidFill>
              </a:rPr>
              <a:t> 계산</a:t>
            </a:r>
          </a:p>
          <a:p>
            <a:pPr algn="ctr"/>
            <a:r>
              <a:rPr lang="en-US" altLang="ko-KR" sz="1400" b="1" dirty="0"/>
              <a:t>width : 100px;</a:t>
            </a:r>
          </a:p>
          <a:p>
            <a:pPr algn="ctr"/>
            <a:r>
              <a:rPr lang="en-US" altLang="ko-KR" sz="1400" b="1" dirty="0"/>
              <a:t>padding : 5px;</a:t>
            </a:r>
          </a:p>
          <a:p>
            <a:pPr algn="ctr"/>
            <a:r>
              <a:rPr lang="en-US" altLang="ko-KR" sz="1400" b="1" dirty="0"/>
              <a:t>border : 5px solid red;</a:t>
            </a:r>
          </a:p>
          <a:p>
            <a:pPr algn="ctr"/>
            <a:r>
              <a:rPr lang="en-US" altLang="ko-KR" sz="1400" b="1" dirty="0"/>
              <a:t>margin : 10px</a:t>
            </a:r>
            <a:r>
              <a:rPr lang="en-US" altLang="ko-KR" sz="1400" b="1" dirty="0" smtClean="0"/>
              <a:t>;</a:t>
            </a:r>
          </a:p>
          <a:p>
            <a:pPr algn="ctr"/>
            <a:endParaRPr lang="en-US" altLang="ko-KR" sz="1400" b="1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5" name="_x95455640" descr="p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575" y="2492896"/>
            <a:ext cx="3346851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286000" y="204110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위의 경우 화면에 보여지는 너비 값은 얼마일까요</a:t>
            </a:r>
            <a:r>
              <a:rPr lang="en-US" altLang="ko-KR" sz="1400" dirty="0">
                <a:solidFill>
                  <a:schemeClr val="bg1"/>
                </a:solidFill>
              </a:rPr>
              <a:t>?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63588" y="4852317"/>
            <a:ext cx="7416824" cy="1384995"/>
          </a:xfrm>
          <a:prstGeom prst="rect">
            <a:avLst/>
          </a:prstGeom>
          <a:solidFill>
            <a:srgbClr val="00C7BD"/>
          </a:solidFill>
        </p:spPr>
        <p:txBody>
          <a:bodyPr wrap="square">
            <a:spAutoFit/>
          </a:bodyPr>
          <a:lstStyle/>
          <a:p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100px</a:t>
            </a:r>
            <a:r>
              <a:rPr lang="en-US" altLang="ko-KR" sz="1400" dirty="0"/>
              <a:t>(</a:t>
            </a:r>
            <a:r>
              <a:rPr lang="ko-KR" altLang="en-US" sz="1400" dirty="0" err="1"/>
              <a:t>콘텐츠</a:t>
            </a:r>
            <a:r>
              <a:rPr lang="ko-KR" altLang="en-US" sz="1400" dirty="0"/>
              <a:t> 영역</a:t>
            </a:r>
            <a:r>
              <a:rPr lang="en-US" altLang="ko-KR" sz="1400" dirty="0"/>
              <a:t>) + 2*5px(</a:t>
            </a:r>
            <a:r>
              <a:rPr lang="ko-KR" altLang="en-US" sz="1400" dirty="0"/>
              <a:t>왼쪽과 오른쪽 </a:t>
            </a:r>
            <a:r>
              <a:rPr lang="en-US" altLang="ko-KR" sz="1400" dirty="0"/>
              <a:t>padding) + 2*5px(</a:t>
            </a:r>
            <a:r>
              <a:rPr lang="ko-KR" altLang="en-US" sz="1400" dirty="0"/>
              <a:t>왼쪽과 오른쪽 </a:t>
            </a:r>
            <a:r>
              <a:rPr lang="en-US" altLang="ko-KR" sz="1400" dirty="0"/>
              <a:t>border)+ 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  2*10px</a:t>
            </a:r>
            <a:r>
              <a:rPr lang="en-US" altLang="ko-KR" sz="1400" dirty="0"/>
              <a:t>(</a:t>
            </a:r>
            <a:r>
              <a:rPr lang="ko-KR" altLang="en-US" sz="1400" dirty="0"/>
              <a:t>왼쪽과 오른쪽 </a:t>
            </a:r>
            <a:r>
              <a:rPr lang="en-US" altLang="ko-KR" sz="1400" dirty="0"/>
              <a:t>margin) </a:t>
            </a:r>
            <a:endParaRPr lang="ko-KR" altLang="en-US" sz="1400" dirty="0"/>
          </a:p>
          <a:p>
            <a:r>
              <a:rPr lang="en-US" altLang="ko-KR" sz="1400" dirty="0" smtClean="0"/>
              <a:t>   = </a:t>
            </a:r>
            <a:r>
              <a:rPr lang="en-US" altLang="ko-KR" sz="1400" dirty="0"/>
              <a:t>100px + 10px + 10px + 20px </a:t>
            </a:r>
            <a:endParaRPr lang="ko-KR" altLang="en-US" sz="1400" dirty="0"/>
          </a:p>
          <a:p>
            <a:r>
              <a:rPr lang="en-US" altLang="ko-KR" sz="1400" dirty="0" smtClean="0"/>
              <a:t>   = </a:t>
            </a:r>
            <a:r>
              <a:rPr lang="en-US" altLang="ko-KR" sz="1400" b="1" dirty="0">
                <a:solidFill>
                  <a:srgbClr val="FFCB5C"/>
                </a:solidFill>
              </a:rPr>
              <a:t>140px </a:t>
            </a:r>
            <a:endParaRPr lang="en-US" altLang="ko-KR" sz="1400" b="1" dirty="0" smtClean="0">
              <a:solidFill>
                <a:srgbClr val="FFCB5C"/>
              </a:solidFill>
            </a:endParaRP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09713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[</a:t>
            </a:r>
            <a:r>
              <a:rPr lang="ko-KR" altLang="en-US"/>
              <a:t>따라해 보세요 </a:t>
            </a:r>
            <a:r>
              <a:rPr lang="en-US" altLang="ko-KR"/>
              <a:t>: </a:t>
            </a:r>
            <a:r>
              <a:rPr lang="ko-KR" altLang="en-US"/>
              <a:t>시작</a:t>
            </a:r>
            <a:r>
              <a:rPr lang="en-US" altLang="ko-KR"/>
              <a:t>] </a:t>
            </a:r>
            <a:r>
              <a:rPr lang="ko-KR" altLang="en-US"/>
              <a:t>상자모델 실습</a:t>
            </a:r>
            <a:r>
              <a:rPr lang="en-US" altLang="ko-KR"/>
              <a:t>(ex06-05)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331640" y="1772816"/>
            <a:ext cx="6480720" cy="4176028"/>
            <a:chOff x="971600" y="1772816"/>
            <a:chExt cx="6480720" cy="4176028"/>
          </a:xfrm>
        </p:grpSpPr>
        <p:pic>
          <p:nvPicPr>
            <p:cNvPr id="5122" name="Picture 2" descr="C:\Users\andrew\Google 드라이브\04.개인Biz\09.웹앱개정\03장_08장\m06-08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1772816"/>
              <a:ext cx="3315851" cy="41760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3" name="Picture 3" descr="C:\Users\andrew\Google 드라이브\04.개인Biz\09.웹앱개정\03장_08장\m06-09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1801183"/>
              <a:ext cx="2592288" cy="41476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0196432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231054" y="2963313"/>
            <a:ext cx="8539749" cy="1041751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281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-125" baseline="0" dirty="0" smtClean="0">
                <a:ln w="3175">
                  <a:noFill/>
                </a:ln>
                <a:solidFill>
                  <a:srgbClr val="1D314E"/>
                </a:solidFill>
                <a:effectLst/>
                <a:latin typeface="나눔명조" pitchFamily="18" charset="-127"/>
                <a:ea typeface="나눔명조" pitchFamily="18" charset="-127"/>
                <a:cs typeface="Arial" charset="0"/>
              </a:defRPr>
            </a:lvl1pPr>
          </a:lstStyle>
          <a:p>
            <a:pPr algn="ctr"/>
            <a:r>
              <a:rPr lang="ko-KR" altLang="en-US" sz="4000" spc="-250" dirty="0" smtClean="0"/>
              <a:t>감사합니다</a:t>
            </a:r>
            <a:endParaRPr lang="ko-KR" altLang="en-US" sz="4000" spc="-250" dirty="0"/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0" y="6572944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나눔글꼴</a:t>
            </a: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6632311"/>
      </p:ext>
    </p:extLst>
  </p:cSld>
  <p:clrMapOvr>
    <a:masterClrMapping/>
  </p:clrMapOvr>
  <p:transition>
    <p:strips dir="r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6</a:t>
            </a:r>
            <a:r>
              <a:rPr lang="ko-KR" altLang="en-US"/>
              <a:t>장</a:t>
            </a:r>
            <a:r>
              <a:rPr lang="en-US" altLang="ko-KR"/>
              <a:t>. CSS3 </a:t>
            </a:r>
            <a:r>
              <a:rPr lang="ko-KR" altLang="en-US"/>
              <a:t>좌표계 사용법 익히기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ko-KR"/>
              <a:t>01. </a:t>
            </a:r>
            <a:r>
              <a:rPr lang="ko-KR" altLang="en-US"/>
              <a:t>레이아웃 위치 개념</a:t>
            </a:r>
          </a:p>
          <a:p>
            <a:pPr lvl="0"/>
            <a:r>
              <a:rPr lang="en-US" altLang="ko-KR"/>
              <a:t>02. </a:t>
            </a:r>
            <a:r>
              <a:rPr lang="ko-KR" altLang="en-US"/>
              <a:t>컨테이너 안에서 자유롭게 위치 잡기</a:t>
            </a:r>
          </a:p>
          <a:p>
            <a:pPr lvl="0"/>
            <a:r>
              <a:rPr lang="en-US" altLang="ko-KR"/>
              <a:t>03. CSS3 </a:t>
            </a:r>
            <a:r>
              <a:rPr lang="ko-KR" altLang="en-US"/>
              <a:t>단위 이해하기</a:t>
            </a:r>
          </a:p>
          <a:p>
            <a:pPr lvl="0"/>
            <a:r>
              <a:rPr lang="en-US" altLang="ko-KR"/>
              <a:t>04. BOX(</a:t>
            </a:r>
            <a:r>
              <a:rPr lang="ko-KR" altLang="en-US"/>
              <a:t>상자</a:t>
            </a:r>
            <a:r>
              <a:rPr lang="en-US" altLang="ko-KR"/>
              <a:t>) </a:t>
            </a:r>
            <a:r>
              <a:rPr lang="ko-KR" altLang="en-US"/>
              <a:t>모델을 이용한 위치잡기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249613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레이아웃 위치 개념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/>
              <a:t>① </a:t>
            </a:r>
            <a:r>
              <a:rPr lang="en-US" altLang="ko-KR"/>
              <a:t>position</a:t>
            </a:r>
            <a:r>
              <a:rPr lang="ko-KR" altLang="en-US"/>
              <a:t>은 엘리먼트가 브라우저의 페이지 안에 표시되는 방법을 지정</a:t>
            </a:r>
          </a:p>
          <a:p>
            <a:pPr lvl="1"/>
            <a:r>
              <a:rPr lang="ko-KR" altLang="en-US"/>
              <a:t>예</a:t>
            </a:r>
            <a:r>
              <a:rPr lang="en-US" altLang="ko-KR"/>
              <a:t>) p { position:absolute; }</a:t>
            </a:r>
          </a:p>
          <a:p>
            <a:pPr lvl="0"/>
            <a:r>
              <a:rPr lang="ko-KR" altLang="en-US"/>
              <a:t>② </a:t>
            </a:r>
            <a:r>
              <a:rPr lang="en-US" altLang="ko-KR"/>
              <a:t>absolute(</a:t>
            </a:r>
            <a:r>
              <a:rPr lang="ko-KR" altLang="en-US"/>
              <a:t>절대좌표</a:t>
            </a:r>
            <a:r>
              <a:rPr lang="en-US" altLang="ko-KR"/>
              <a:t>)</a:t>
            </a:r>
            <a:r>
              <a:rPr lang="ko-KR" altLang="en-US"/>
              <a:t>는 </a:t>
            </a:r>
            <a:r>
              <a:rPr lang="en-US" altLang="ko-KR"/>
              <a:t>HTML DOM</a:t>
            </a:r>
            <a:r>
              <a:rPr lang="ko-KR" altLang="en-US"/>
              <a:t>에서 상위 엘리먼트의 표현 범위 안에서 지정된 좌표에 표시</a:t>
            </a:r>
          </a:p>
          <a:p>
            <a:pPr lvl="0"/>
            <a:r>
              <a:rPr lang="ko-KR" altLang="en-US"/>
              <a:t>③ 상위 엘리먼트의 표현 범위를 ‘컨테이너</a:t>
            </a:r>
            <a:r>
              <a:rPr lang="en-US" altLang="ko-KR"/>
              <a:t>(Container)’</a:t>
            </a:r>
            <a:r>
              <a:rPr lang="ko-KR" altLang="en-US"/>
              <a:t>라 함</a:t>
            </a:r>
          </a:p>
          <a:p>
            <a:pPr lvl="0"/>
            <a:r>
              <a:rPr lang="ko-KR" altLang="en-US"/>
              <a:t>④ </a:t>
            </a:r>
            <a:r>
              <a:rPr lang="en-US" altLang="ko-KR"/>
              <a:t>relative(</a:t>
            </a:r>
            <a:r>
              <a:rPr lang="ko-KR" altLang="en-US"/>
              <a:t>상대좌표</a:t>
            </a:r>
            <a:r>
              <a:rPr lang="en-US" altLang="ko-KR"/>
              <a:t>)</a:t>
            </a:r>
            <a:r>
              <a:rPr lang="ko-KR" altLang="en-US"/>
              <a:t>는 원래 자기 위치를 기준으로 지정된 상대값 위치로 이동시킴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847462" y="4077072"/>
            <a:ext cx="5449076" cy="2253034"/>
            <a:chOff x="1763688" y="4199334"/>
            <a:chExt cx="5449076" cy="2253034"/>
          </a:xfrm>
        </p:grpSpPr>
        <p:pic>
          <p:nvPicPr>
            <p:cNvPr id="1025" name="_x95431064" descr="p01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3688" y="4221087"/>
              <a:ext cx="2231281" cy="2231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_x95408256" descr="p05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2745" y="4199334"/>
              <a:ext cx="2190019" cy="22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2836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[</a:t>
            </a:r>
            <a:r>
              <a:rPr lang="ko-KR" altLang="en-US"/>
              <a:t>따라해 보세요 </a:t>
            </a:r>
            <a:r>
              <a:rPr lang="en-US" altLang="ko-KR"/>
              <a:t>: </a:t>
            </a:r>
            <a:r>
              <a:rPr lang="ko-KR" altLang="en-US"/>
              <a:t>시작</a:t>
            </a:r>
            <a:r>
              <a:rPr lang="en-US" altLang="ko-KR"/>
              <a:t>] Absolute(</a:t>
            </a:r>
            <a:r>
              <a:rPr lang="ko-KR" altLang="en-US"/>
              <a:t>절대좌표</a:t>
            </a:r>
            <a:r>
              <a:rPr lang="en-US" altLang="ko-KR"/>
              <a:t>) </a:t>
            </a:r>
            <a:r>
              <a:rPr lang="ko-KR" altLang="en-US"/>
              <a:t>실습</a:t>
            </a:r>
            <a:r>
              <a:rPr lang="en-US" altLang="ko-KR"/>
              <a:t>(ex06-01)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647564" y="1966732"/>
            <a:ext cx="7848872" cy="3571597"/>
            <a:chOff x="683568" y="1966732"/>
            <a:chExt cx="7848872" cy="3571597"/>
          </a:xfrm>
        </p:grpSpPr>
        <p:pic>
          <p:nvPicPr>
            <p:cNvPr id="1026" name="Picture 2" descr="C:\Users\andrew\Google 드라이브\04.개인Biz\09.웹앱개정\03장_08장\m06-01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568" y="2492391"/>
              <a:ext cx="2001153" cy="2520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andrew\Google 드라이브\04.개인Biz\09.웹앱개정\03장_08장\m06-01-2.tif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5905" y="2851926"/>
              <a:ext cx="3153103" cy="18012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:\Users\andrew\Google 드라이브\04.개인Biz\09.웹앱개정\03장_08장\m06-02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966732"/>
              <a:ext cx="2232248" cy="35715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9563968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[</a:t>
            </a:r>
            <a:r>
              <a:rPr lang="ko-KR" altLang="en-US"/>
              <a:t>따라해 보세요 </a:t>
            </a:r>
            <a:r>
              <a:rPr lang="en-US" altLang="ko-KR"/>
              <a:t>: </a:t>
            </a:r>
            <a:r>
              <a:rPr lang="ko-KR" altLang="en-US"/>
              <a:t>시작</a:t>
            </a:r>
            <a:r>
              <a:rPr lang="en-US" altLang="ko-KR"/>
              <a:t>] Relative(</a:t>
            </a:r>
            <a:r>
              <a:rPr lang="ko-KR" altLang="en-US"/>
              <a:t>상대좌표</a:t>
            </a:r>
            <a:r>
              <a:rPr lang="en-US" altLang="ko-KR"/>
              <a:t>) </a:t>
            </a:r>
            <a:r>
              <a:rPr lang="ko-KR" altLang="en-US"/>
              <a:t>실습</a:t>
            </a:r>
            <a:r>
              <a:rPr lang="en-US" altLang="ko-KR"/>
              <a:t>(ex06-02)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207628" y="1772813"/>
            <a:ext cx="6728745" cy="4198864"/>
            <a:chOff x="971600" y="1772813"/>
            <a:chExt cx="6728745" cy="4198864"/>
          </a:xfrm>
        </p:grpSpPr>
        <p:pic>
          <p:nvPicPr>
            <p:cNvPr id="2050" name="Picture 2" descr="C:\Users\andrew\Google 드라이브\04.개인Biz\09.웹앱개정\03장_08장\m06-03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1772814"/>
              <a:ext cx="3333982" cy="41988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C:\Users\andrew\Google 드라이브\04.개인Biz\09.웹앱개정\03장_08장\m06-04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6056" y="1772813"/>
              <a:ext cx="2624289" cy="41988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4036688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02. </a:t>
            </a:r>
            <a:r>
              <a:rPr lang="ko-KR" altLang="en-US"/>
              <a:t>컨테이너 안에서 자유롭게 위치 잡기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① </a:t>
            </a:r>
            <a:r>
              <a:rPr lang="en-US" altLang="ko-KR"/>
              <a:t>1</a:t>
            </a:r>
            <a:r>
              <a:rPr lang="ko-KR" altLang="en-US"/>
              <a:t>단계 </a:t>
            </a:r>
            <a:r>
              <a:rPr lang="en-US" altLang="ko-KR"/>
              <a:t>: position</a:t>
            </a:r>
            <a:r>
              <a:rPr lang="ko-KR" altLang="en-US"/>
              <a:t>이 설정 </a:t>
            </a:r>
            <a:r>
              <a:rPr lang="en-US" altLang="ko-KR"/>
              <a:t>: relative, absolute</a:t>
            </a:r>
          </a:p>
          <a:p>
            <a:pPr lvl="0"/>
            <a:r>
              <a:rPr lang="ko-KR" altLang="en-US"/>
              <a:t>② </a:t>
            </a:r>
            <a:r>
              <a:rPr lang="en-US" altLang="ko-KR"/>
              <a:t>2</a:t>
            </a:r>
            <a:r>
              <a:rPr lang="ko-KR" altLang="en-US"/>
              <a:t>단계 </a:t>
            </a:r>
            <a:r>
              <a:rPr lang="en-US" altLang="ko-KR"/>
              <a:t>: </a:t>
            </a:r>
            <a:r>
              <a:rPr lang="ko-KR" altLang="en-US"/>
              <a:t>컨테이너의 크기를 설정</a:t>
            </a:r>
          </a:p>
          <a:p>
            <a:pPr lvl="0"/>
            <a:r>
              <a:rPr lang="ko-KR" altLang="en-US"/>
              <a:t>③ </a:t>
            </a:r>
            <a:r>
              <a:rPr lang="en-US" altLang="ko-KR"/>
              <a:t>3</a:t>
            </a:r>
            <a:r>
              <a:rPr lang="ko-KR" altLang="en-US"/>
              <a:t>단계 </a:t>
            </a:r>
            <a:r>
              <a:rPr lang="en-US" altLang="ko-KR"/>
              <a:t>: </a:t>
            </a:r>
            <a:r>
              <a:rPr lang="ko-KR" altLang="en-US"/>
              <a:t>디자인 뷰에서 끌어다 놓기로 배치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555776" y="3546882"/>
            <a:ext cx="4032448" cy="1754326"/>
          </a:xfrm>
          <a:prstGeom prst="rect">
            <a:avLst/>
          </a:prstGeom>
          <a:solidFill>
            <a:srgbClr val="00C7BD"/>
          </a:solidFill>
        </p:spPr>
        <p:txBody>
          <a:bodyPr wrap="square">
            <a:spAutoFit/>
          </a:bodyPr>
          <a:lstStyle/>
          <a:p>
            <a:endParaRPr lang="en-US" altLang="ko-KR" b="1" dirty="0" smtClean="0"/>
          </a:p>
          <a:p>
            <a:r>
              <a:rPr lang="en-US" altLang="ko-KR" b="1" dirty="0"/>
              <a:t> </a:t>
            </a:r>
            <a:r>
              <a:rPr lang="en-US" altLang="ko-KR" b="1" dirty="0" smtClean="0"/>
              <a:t> &lt;</a:t>
            </a:r>
            <a:r>
              <a:rPr lang="en-US" altLang="ko-KR" b="1" dirty="0"/>
              <a:t>div&gt;</a:t>
            </a:r>
          </a:p>
          <a:p>
            <a:r>
              <a:rPr lang="en-US" altLang="ko-KR" b="1" dirty="0" smtClean="0"/>
              <a:t>    &lt;</a:t>
            </a:r>
            <a:r>
              <a:rPr lang="en-US" altLang="ko-KR" b="1" dirty="0" err="1"/>
              <a:t>img</a:t>
            </a:r>
            <a:r>
              <a:rPr lang="en-US" altLang="ko-KR" b="1" dirty="0"/>
              <a:t> </a:t>
            </a:r>
            <a:r>
              <a:rPr lang="en-US" altLang="ko-KR" b="1" dirty="0" err="1"/>
              <a:t>src</a:t>
            </a:r>
            <a:r>
              <a:rPr lang="en-US" altLang="ko-KR" b="1" dirty="0"/>
              <a:t>="book.png" alt=""/&gt; </a:t>
            </a:r>
          </a:p>
          <a:p>
            <a:r>
              <a:rPr lang="en-US" altLang="ko-KR" b="1" dirty="0" smtClean="0"/>
              <a:t>    &lt;</a:t>
            </a:r>
            <a:r>
              <a:rPr lang="en-US" altLang="ko-KR" b="1" dirty="0"/>
              <a:t>p&gt;Presentation&lt;/p&gt;</a:t>
            </a:r>
          </a:p>
          <a:p>
            <a:r>
              <a:rPr lang="en-US" altLang="ko-KR" b="1" dirty="0" smtClean="0"/>
              <a:t>  &lt;/</a:t>
            </a:r>
            <a:r>
              <a:rPr lang="en-US" altLang="ko-KR" b="1" dirty="0"/>
              <a:t>div</a:t>
            </a:r>
            <a:r>
              <a:rPr lang="en-US" altLang="ko-KR" b="1" dirty="0" smtClean="0"/>
              <a:t>&gt;</a:t>
            </a:r>
          </a:p>
          <a:p>
            <a:endParaRPr lang="en-US" altLang="ko-KR" b="1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696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D28E0-6CFA-4336-9833-95F4AA2980AA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1007604" y="1988840"/>
            <a:ext cx="7128792" cy="2880320"/>
            <a:chOff x="827584" y="1772816"/>
            <a:chExt cx="7128792" cy="2880320"/>
          </a:xfrm>
        </p:grpSpPr>
        <p:pic>
          <p:nvPicPr>
            <p:cNvPr id="5" name="_x95408256" descr="p08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584" y="1988840"/>
              <a:ext cx="3938525" cy="24482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_x95408256" descr="p09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6056" y="1772816"/>
              <a:ext cx="2880320" cy="2880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7280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[</a:t>
            </a:r>
            <a:r>
              <a:rPr lang="ko-KR" altLang="en-US"/>
              <a:t>따라해 보세요 </a:t>
            </a:r>
            <a:r>
              <a:rPr lang="en-US" altLang="ko-KR"/>
              <a:t>: </a:t>
            </a:r>
            <a:r>
              <a:rPr lang="ko-KR" altLang="en-US"/>
              <a:t>시작</a:t>
            </a:r>
            <a:r>
              <a:rPr lang="en-US" altLang="ko-KR"/>
              <a:t>] </a:t>
            </a:r>
            <a:r>
              <a:rPr lang="ko-KR" altLang="en-US"/>
              <a:t>컨테이너 안에서 레이아웃 실습</a:t>
            </a:r>
            <a:r>
              <a:rPr lang="en-US" altLang="ko-KR"/>
              <a:t>(ex06-03)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206308" y="1700807"/>
            <a:ext cx="6731385" cy="4251367"/>
            <a:chOff x="1001776" y="1700807"/>
            <a:chExt cx="6731385" cy="4251367"/>
          </a:xfrm>
        </p:grpSpPr>
        <p:pic>
          <p:nvPicPr>
            <p:cNvPr id="3074" name="Picture 2" descr="C:\Users\andrew\Google 드라이브\04.개인Biz\09.웹앱개정\03장_08장\m06-05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1776" y="1700807"/>
              <a:ext cx="3375670" cy="4251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andrew\Google 드라이브\04.개인Biz\09.웹앱개정\03장_08장\m06-05-2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6056" y="1700807"/>
              <a:ext cx="2657105" cy="4251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1134245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03. CSS3 </a:t>
            </a:r>
            <a:r>
              <a:rPr lang="ko-KR" altLang="en-US"/>
              <a:t>단위 이해하기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① </a:t>
            </a:r>
            <a:r>
              <a:rPr lang="en-US" altLang="ko-KR"/>
              <a:t>px : </a:t>
            </a:r>
            <a:r>
              <a:rPr lang="ko-KR" altLang="en-US"/>
              <a:t>픽셀</a:t>
            </a:r>
            <a:r>
              <a:rPr lang="en-US" altLang="ko-KR"/>
              <a:t>, % : </a:t>
            </a:r>
            <a:r>
              <a:rPr lang="ko-KR" altLang="en-US"/>
              <a:t>퍼센트</a:t>
            </a:r>
            <a:r>
              <a:rPr lang="en-US" altLang="ko-KR"/>
              <a:t>, cm : </a:t>
            </a:r>
            <a:r>
              <a:rPr lang="ko-KR" altLang="en-US"/>
              <a:t>센티미터</a:t>
            </a:r>
            <a:r>
              <a:rPr lang="en-US" altLang="ko-KR"/>
              <a:t>, mm : </a:t>
            </a:r>
            <a:r>
              <a:rPr lang="ko-KR" altLang="en-US"/>
              <a:t>밀리미터</a:t>
            </a:r>
          </a:p>
          <a:p>
            <a:pPr lvl="0"/>
            <a:r>
              <a:rPr lang="ko-KR" altLang="en-US"/>
              <a:t>② </a:t>
            </a:r>
            <a:r>
              <a:rPr lang="en-US" altLang="ko-KR"/>
              <a:t>Pt : </a:t>
            </a:r>
            <a:r>
              <a:rPr lang="ko-KR" altLang="en-US"/>
              <a:t>포인트</a:t>
            </a:r>
            <a:r>
              <a:rPr lang="en-US" altLang="ko-KR"/>
              <a:t>, em : </a:t>
            </a:r>
            <a:r>
              <a:rPr lang="ko-KR" altLang="en-US"/>
              <a:t>현재 글꼴의 크기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718777"/>
              </p:ext>
            </p:extLst>
          </p:nvPr>
        </p:nvGraphicFramePr>
        <p:xfrm>
          <a:off x="1547664" y="2492896"/>
          <a:ext cx="6048672" cy="3797808"/>
        </p:xfrm>
        <a:graphic>
          <a:graphicData uri="http://schemas.openxmlformats.org/drawingml/2006/table">
            <a:tbl>
              <a:tblPr/>
              <a:tblGrid>
                <a:gridCol w="1065878"/>
                <a:gridCol w="4982794"/>
              </a:tblGrid>
              <a:tr h="3230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</a:rPr>
                        <a:t>단위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7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effectLst/>
                          <a:latin typeface="맑은 고딕"/>
                        </a:rPr>
                        <a:t>의미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72B2"/>
                    </a:solidFill>
                  </a:tcPr>
                </a:tc>
              </a:tr>
              <a:tr h="3230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px 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컴퓨터 화면의 </a:t>
                      </a:r>
                      <a:r>
                        <a:rPr lang="ko-KR" altLang="en-US" sz="1200" b="1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한점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 크기를 나타냅니다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pixel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의 </a:t>
                      </a:r>
                      <a:r>
                        <a:rPr lang="ko-KR" altLang="en-US" sz="1200" b="1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줄임말입니다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0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% 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비율을 의미하는 퍼센트입니다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100%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는 기준 크기가 됩니다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46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in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인치를 나타냅니다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허리 사이즈를 잴 때 사용하는 단위를 생각하면 이해가 빠를 겁니다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0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cm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센티미터를 나타냅니다</a:t>
                      </a:r>
                      <a:r>
                        <a:rPr lang="en-US" altLang="ko-KR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30cm </a:t>
                      </a:r>
                      <a:r>
                        <a:rPr lang="ko-KR" alt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자를 생각해 보시면 이해가 빠를 겁니다</a:t>
                      </a:r>
                      <a:r>
                        <a:rPr lang="en-US" altLang="ko-KR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0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mm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밀리미터를 나타냅니다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알다시피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1cm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는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10mm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46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Pt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보통 글꼴의 단위로 사용합니다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point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의 </a:t>
                      </a:r>
                      <a:r>
                        <a:rPr lang="ko-KR" altLang="en-US" sz="1200" b="1" dirty="0" err="1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줄임말이며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 point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는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1/72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인치입니다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62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em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1em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은 현재 글꼴의 크기를 나타냅니다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예를 들어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2em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은 현재 글꼴의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2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배 크기가 됩니다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현재 글꼴 크기를 기준으로 삼을 수 있어서 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CSS</a:t>
                      </a:r>
                      <a:r>
                        <a:rPr lang="ko-KR" altLang="en-US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에서 여백을 줄 때 유용하게 사용됩니다</a:t>
                      </a:r>
                      <a:r>
                        <a:rPr lang="en-US" altLang="ko-KR" sz="1200" b="1" dirty="0">
                          <a:solidFill>
                            <a:srgbClr val="000000"/>
                          </a:solidFill>
                          <a:effectLst/>
                          <a:latin typeface="맑은 고딕"/>
                          <a:ea typeface="맑은 고딕"/>
                        </a:rPr>
                        <a:t>. </a:t>
                      </a:r>
                      <a:endParaRPr lang="ko-KR" altLang="en-US" sz="1200" b="1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7B8F-DEDB-4942-838C-C31E833B84CB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25642"/>
      </p:ext>
    </p:extLst>
  </p:cSld>
  <p:clrMapOvr>
    <a:masterClrMapping/>
  </p:clrMapOvr>
</p:sld>
</file>

<file path=ppt/theme/theme1.xml><?xml version="1.0" encoding="utf-8"?>
<a:theme xmlns:a="http://schemas.openxmlformats.org/drawingml/2006/main" name="Silverlight">
  <a:themeElements>
    <a:clrScheme name="Custom 10">
      <a:dk1>
        <a:srgbClr val="000000"/>
      </a:dk1>
      <a:lt1>
        <a:srgbClr val="FFFFFF"/>
      </a:lt1>
      <a:dk2>
        <a:srgbClr val="125CA7"/>
      </a:dk2>
      <a:lt2>
        <a:srgbClr val="E5F1F7"/>
      </a:lt2>
      <a:accent1>
        <a:srgbClr val="BFE7F7"/>
      </a:accent1>
      <a:accent2>
        <a:srgbClr val="54B0E2"/>
      </a:accent2>
      <a:accent3>
        <a:srgbClr val="E8E8E2"/>
      </a:accent3>
      <a:accent4>
        <a:srgbClr val="C7C7BD"/>
      </a:accent4>
      <a:accent5>
        <a:srgbClr val="817C77"/>
      </a:accent5>
      <a:accent6>
        <a:srgbClr val="F47E3F"/>
      </a:accent6>
      <a:hlink>
        <a:srgbClr val="54B0E2"/>
      </a:hlink>
      <a:folHlink>
        <a:srgbClr val="F47E3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109728" tIns="54864" rIns="109728" bIns="54864" numCol="1" rtlCol="0" anchor="ctr" anchorCtr="0" compatLnSpc="1">
        <a:prstTxWarp prst="textNoShape">
          <a:avLst/>
        </a:prstTxWarp>
      </a:bodyPr>
      <a:lstStyle>
        <a:defPPr marL="0" marR="0" indent="0" algn="ctr" defTabSz="10969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800" b="0" i="0" u="none" strike="noStrike" cap="none" normalizeH="0" baseline="0" dirty="0" smtClean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Silverlight</Template>
  <TotalTime>11623</TotalTime>
  <Words>598</Words>
  <Application>Microsoft Office PowerPoint</Application>
  <PresentationFormat>화면 슬라이드 쇼(4:3)</PresentationFormat>
  <Paragraphs>91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굴림</vt:lpstr>
      <vt:lpstr>Arial</vt:lpstr>
      <vt:lpstr>나눔명조</vt:lpstr>
      <vt:lpstr>Segoe</vt:lpstr>
      <vt:lpstr>나눔고딕</vt:lpstr>
      <vt:lpstr>바탕</vt:lpstr>
      <vt:lpstr>맑은 고딕</vt:lpstr>
      <vt:lpstr>Silverlight</vt:lpstr>
      <vt:lpstr>첫째마당 HTML5와 CSS3 기본기 익히기</vt:lpstr>
      <vt:lpstr>6장. CSS3 좌표계 사용법 익히기</vt:lpstr>
      <vt:lpstr>01. 레이아웃 위치 개념</vt:lpstr>
      <vt:lpstr>[따라해 보세요 : 시작] Absolute(절대좌표) 실습(ex06-01)</vt:lpstr>
      <vt:lpstr>[따라해 보세요 : 시작] Relative(상대좌표) 실습(ex06-02)</vt:lpstr>
      <vt:lpstr>02. 컨테이너 안에서 자유롭게 위치 잡기</vt:lpstr>
      <vt:lpstr>PowerPoint 프레젠테이션</vt:lpstr>
      <vt:lpstr>[따라해 보세요 : 시작] 컨테이너 안에서 레이아웃 실습(ex06-03)</vt:lpstr>
      <vt:lpstr>03. CSS3 단위 이해하기</vt:lpstr>
      <vt:lpstr>[따라해 보세요 : 시작] 단위 실습(ex06-04)</vt:lpstr>
      <vt:lpstr>04. BOX(상자) 모델을 이용한 위치잡기</vt:lpstr>
      <vt:lpstr>PowerPoint 프레젠테이션</vt:lpstr>
      <vt:lpstr>PowerPoint 프레젠테이션</vt:lpstr>
      <vt:lpstr>[따라해 보세요 : 시작] 상자모델 실습(ex06-05)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terrymobile</dc:creator>
  <cp:lastModifiedBy>yoonbar</cp:lastModifiedBy>
  <cp:revision>953</cp:revision>
  <dcterms:created xsi:type="dcterms:W3CDTF">2007-08-18T08:30:58Z</dcterms:created>
  <dcterms:modified xsi:type="dcterms:W3CDTF">2015-06-28T16:37:36Z</dcterms:modified>
</cp:coreProperties>
</file>

<file path=docProps/thumbnail.jpeg>
</file>